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89" r:id="rId3"/>
    <p:sldId id="263" r:id="rId4"/>
    <p:sldId id="265" r:id="rId5"/>
    <p:sldId id="266" r:id="rId6"/>
    <p:sldId id="267" r:id="rId7"/>
    <p:sldId id="269" r:id="rId8"/>
    <p:sldId id="270" r:id="rId9"/>
    <p:sldId id="268" r:id="rId10"/>
    <p:sldId id="272" r:id="rId11"/>
    <p:sldId id="271" r:id="rId12"/>
    <p:sldId id="273" r:id="rId13"/>
    <p:sldId id="257" r:id="rId14"/>
    <p:sldId id="258" r:id="rId15"/>
    <p:sldId id="278" r:id="rId16"/>
    <p:sldId id="279" r:id="rId17"/>
    <p:sldId id="277" r:id="rId18"/>
    <p:sldId id="280" r:id="rId19"/>
    <p:sldId id="291" r:id="rId20"/>
    <p:sldId id="284" r:id="rId21"/>
    <p:sldId id="285" r:id="rId22"/>
    <p:sldId id="286" r:id="rId23"/>
    <p:sldId id="287" r:id="rId24"/>
    <p:sldId id="292" r:id="rId25"/>
    <p:sldId id="304" r:id="rId26"/>
    <p:sldId id="322" r:id="rId27"/>
    <p:sldId id="321" r:id="rId28"/>
    <p:sldId id="323" r:id="rId29"/>
    <p:sldId id="325" r:id="rId30"/>
    <p:sldId id="326" r:id="rId31"/>
    <p:sldId id="327" r:id="rId3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84" autoAdjust="0"/>
  </p:normalViewPr>
  <p:slideViewPr>
    <p:cSldViewPr>
      <p:cViewPr varScale="1">
        <p:scale>
          <a:sx n="79" d="100"/>
          <a:sy n="79" d="100"/>
        </p:scale>
        <p:origin x="157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1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1"/>
            <a:ext cx="3037840" cy="464821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r">
              <a:defRPr sz="1200"/>
            </a:lvl1pPr>
          </a:lstStyle>
          <a:p>
            <a:fld id="{50FEF08B-B4A1-4FF9-A77C-3239327CDD7F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6" tIns="46583" rIns="93166" bIns="4658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1"/>
          </a:xfrm>
          <a:prstGeom prst="rect">
            <a:avLst/>
          </a:prstGeom>
        </p:spPr>
        <p:txBody>
          <a:bodyPr vert="horz" lIns="93166" tIns="46583" rIns="93166" bIns="4658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1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1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r">
              <a:defRPr sz="1200"/>
            </a:lvl1pPr>
          </a:lstStyle>
          <a:p>
            <a:fld id="{09F96059-D80B-4DBF-BE4F-BD9E85198AC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96059-D80B-4DBF-BE4F-BD9E85198AC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5C44E-A9C4-4E01-8243-BE2FFCEEE046}" type="datetimeFigureOut">
              <a:rPr lang="en-US" smtClean="0"/>
              <a:pPr/>
              <a:t>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8F286-7CF5-4CF9-B2ED-CDA66F0AA9E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5C44E-A9C4-4E01-8243-BE2FFCEEE046}" type="datetimeFigureOut">
              <a:rPr lang="en-US" smtClean="0"/>
              <a:pPr/>
              <a:t>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8F286-7CF5-4CF9-B2ED-CDA66F0AA9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5C44E-A9C4-4E01-8243-BE2FFCEEE046}" type="datetimeFigureOut">
              <a:rPr lang="en-US" smtClean="0"/>
              <a:pPr/>
              <a:t>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8F286-7CF5-4CF9-B2ED-CDA66F0AA9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5C44E-A9C4-4E01-8243-BE2FFCEEE046}" type="datetimeFigureOut">
              <a:rPr lang="en-US" smtClean="0"/>
              <a:pPr/>
              <a:t>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8F286-7CF5-4CF9-B2ED-CDA66F0AA9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5C44E-A9C4-4E01-8243-BE2FFCEEE046}" type="datetimeFigureOut">
              <a:rPr lang="en-US" smtClean="0"/>
              <a:pPr/>
              <a:t>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8F286-7CF5-4CF9-B2ED-CDA66F0AA9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5C44E-A9C4-4E01-8243-BE2FFCEEE046}" type="datetimeFigureOut">
              <a:rPr lang="en-US" smtClean="0"/>
              <a:pPr/>
              <a:t>2/5/2024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8F286-7CF5-4CF9-B2ED-CDA66F0AA9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5C44E-A9C4-4E01-8243-BE2FFCEEE046}" type="datetimeFigureOut">
              <a:rPr lang="en-US" smtClean="0"/>
              <a:pPr/>
              <a:t>2/5/2024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8F286-7CF5-4CF9-B2ED-CDA66F0AA9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5C44E-A9C4-4E01-8243-BE2FFCEEE046}" type="datetimeFigureOut">
              <a:rPr lang="en-US" smtClean="0"/>
              <a:pPr/>
              <a:t>2/5/2024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8F286-7CF5-4CF9-B2ED-CDA66F0AA9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5C44E-A9C4-4E01-8243-BE2FFCEEE046}" type="datetimeFigureOut">
              <a:rPr lang="en-US" smtClean="0"/>
              <a:pPr/>
              <a:t>2/5/2024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8F286-7CF5-4CF9-B2ED-CDA66F0AA9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5C44E-A9C4-4E01-8243-BE2FFCEEE046}" type="datetimeFigureOut">
              <a:rPr lang="en-US" smtClean="0"/>
              <a:pPr/>
              <a:t>2/5/2024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8F286-7CF5-4CF9-B2ED-CDA66F0AA9E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7655C44E-A9C4-4E01-8243-BE2FFCEEE046}" type="datetimeFigureOut">
              <a:rPr lang="en-US" smtClean="0"/>
              <a:pPr/>
              <a:t>2/5/2024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D9C8F286-7CF5-4CF9-B2ED-CDA66F0AA9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655C44E-A9C4-4E01-8243-BE2FFCEEE046}" type="datetimeFigureOut">
              <a:rPr lang="en-US" smtClean="0"/>
              <a:pPr/>
              <a:t>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9C8F286-7CF5-4CF9-B2ED-CDA66F0AA9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png"/><Relationship Id="rId7" Type="http://schemas.openxmlformats.org/officeDocument/2006/relationships/image" Target="../media/image40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438400"/>
            <a:ext cx="8534400" cy="1219200"/>
          </a:xfrm>
        </p:spPr>
        <p:txBody>
          <a:bodyPr>
            <a:noAutofit/>
          </a:bodyPr>
          <a:lstStyle/>
          <a:p>
            <a:r>
              <a:rPr lang="en-US" sz="6000" dirty="0"/>
              <a:t>Emergency Preparedness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5715000"/>
            <a:ext cx="8077200" cy="432816"/>
          </a:xfrm>
        </p:spPr>
        <p:txBody>
          <a:bodyPr>
            <a:noAutofit/>
          </a:bodyPr>
          <a:lstStyle/>
          <a:p>
            <a:r>
              <a:rPr lang="en-US" sz="4000" b="1" dirty="0"/>
              <a:t>However, The Outcome Is Not.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1B8B442-8B79-3369-4A4B-99637BD8A1DB}"/>
              </a:ext>
            </a:extLst>
          </p:cNvPr>
          <p:cNvSpPr txBox="1">
            <a:spLocks/>
          </p:cNvSpPr>
          <p:nvPr/>
        </p:nvSpPr>
        <p:spPr>
          <a:xfrm>
            <a:off x="1447800" y="4087336"/>
            <a:ext cx="8077200" cy="432816"/>
          </a:xfrm>
          <a:prstGeom prst="rect">
            <a:avLst/>
          </a:prstGeom>
        </p:spPr>
        <p:txBody>
          <a:bodyPr vert="horz" lIns="118872" tIns="0" rIns="45720" bIns="0" rtlCol="0" anchor="b">
            <a:noAutofit/>
          </a:bodyPr>
          <a:lstStyle>
            <a:lvl1pPr marL="0" indent="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None/>
              <a:defRPr kumimoji="0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None/>
              <a:defRPr kumimoji="0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None/>
              <a:defRPr kumimoji="0" lang="en-US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None/>
              <a:defRPr kumimoji="0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4000" b="1" dirty="0"/>
              <a:t>Disasters Are Inevitable.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Dept Of Natural Resources</a:t>
            </a:r>
          </a:p>
        </p:txBody>
      </p:sp>
      <p:pic>
        <p:nvPicPr>
          <p:cNvPr id="6" name="Content Placeholder 3" descr="QuakeReportsPHB.jpg">
            <a:extLst>
              <a:ext uri="{FF2B5EF4-FFF2-40B4-BE49-F238E27FC236}">
                <a16:creationId xmlns:a16="http://schemas.microsoft.com/office/drawing/2014/main" id="{A6ECABB3-53EC-3825-3964-E61A694D29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177" t="12697" r="4177" b="8236"/>
          <a:stretch>
            <a:fillRect/>
          </a:stretch>
        </p:blipFill>
        <p:spPr>
          <a:xfrm>
            <a:off x="457201" y="1524001"/>
            <a:ext cx="8000999" cy="5333991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Earthquakes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Content Placeholder 5" descr="QuakePH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040" t="7118" r="6061" b="9222"/>
          <a:stretch>
            <a:fillRect/>
          </a:stretch>
        </p:blipFill>
        <p:spPr>
          <a:xfrm>
            <a:off x="990600" y="1524000"/>
            <a:ext cx="7205662" cy="51816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Hazards Are Real</a:t>
            </a:r>
          </a:p>
        </p:txBody>
      </p:sp>
      <p:pic>
        <p:nvPicPr>
          <p:cNvPr id="7" name="Content Placeholder 6" descr="Pierce countyedi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62565" t="15443" r="10868" b="18668"/>
          <a:stretch>
            <a:fillRect/>
          </a:stretch>
        </p:blipFill>
        <p:spPr>
          <a:xfrm>
            <a:off x="5410200" y="1523999"/>
            <a:ext cx="3200400" cy="5189837"/>
          </a:xfrm>
        </p:spPr>
      </p:pic>
      <p:pic>
        <p:nvPicPr>
          <p:cNvPr id="4" name="Content Placeholder 6" descr="Pierce countyedit.jpg"/>
          <p:cNvPicPr>
            <a:picLocks noChangeAspect="1"/>
          </p:cNvPicPr>
          <p:nvPr/>
        </p:nvPicPr>
        <p:blipFill>
          <a:blip r:embed="rId2" cstate="print"/>
          <a:srcRect l="11586" t="15443" r="40307" b="18668"/>
          <a:stretch>
            <a:fillRect/>
          </a:stretch>
        </p:blipFill>
        <p:spPr>
          <a:xfrm>
            <a:off x="304799" y="1524000"/>
            <a:ext cx="5795319" cy="518983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672"/>
            <a:ext cx="8229600" cy="125272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Eating Beans For </a:t>
            </a:r>
            <a:r>
              <a:rPr lang="en-US" dirty="0">
                <a:latin typeface="Arial" pitchFamily="34" charset="0"/>
                <a:cs typeface="Arial" pitchFamily="34" charset="0"/>
              </a:rPr>
              <a:t>7</a:t>
            </a:r>
            <a:r>
              <a:rPr lang="en-US" dirty="0"/>
              <a:t> Days</a:t>
            </a:r>
            <a:br>
              <a:rPr lang="en-US" dirty="0"/>
            </a:br>
            <a:r>
              <a:rPr lang="en-US" dirty="0"/>
              <a:t>Is Not A Balanced Diet</a:t>
            </a:r>
          </a:p>
        </p:txBody>
      </p:sp>
      <p:pic>
        <p:nvPicPr>
          <p:cNvPr id="4" name="Content Placeholder 3" descr="Slide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9269" t="40700" r="9269" b="11531"/>
          <a:stretch>
            <a:fillRect/>
          </a:stretch>
        </p:blipFill>
        <p:spPr>
          <a:xfrm>
            <a:off x="609599" y="2362200"/>
            <a:ext cx="8071945" cy="36576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Balanced Foods</a:t>
            </a:r>
            <a:br>
              <a:rPr lang="en-US" dirty="0"/>
            </a:br>
            <a:r>
              <a:rPr lang="en-US" dirty="0"/>
              <a:t>Fruits</a:t>
            </a:r>
            <a:r>
              <a:rPr lang="en-US" sz="3100" dirty="0"/>
              <a:t>,</a:t>
            </a:r>
            <a:r>
              <a:rPr lang="en-US" dirty="0"/>
              <a:t> Vegetables</a:t>
            </a:r>
            <a:r>
              <a:rPr lang="en-US" sz="3100" dirty="0"/>
              <a:t>,</a:t>
            </a:r>
            <a:r>
              <a:rPr lang="en-US" dirty="0"/>
              <a:t> Meats &amp; Dairy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9426" y="1568404"/>
            <a:ext cx="4628142" cy="2403495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BB22CC-D9ED-BBDB-CE98-6076376ECA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" r="2031"/>
          <a:stretch/>
        </p:blipFill>
        <p:spPr>
          <a:xfrm>
            <a:off x="-58919" y="4140176"/>
            <a:ext cx="4630919" cy="25623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641C2E0-6BED-DD6A-33F4-3A31880B9D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8716" y="4132127"/>
            <a:ext cx="4523386" cy="2578474"/>
          </a:xfrm>
          <a:prstGeom prst="rect">
            <a:avLst/>
          </a:prstGeom>
        </p:spPr>
      </p:pic>
      <p:pic>
        <p:nvPicPr>
          <p:cNvPr id="1026" name="Picture 2" descr="Image result for green vegetables">
            <a:extLst>
              <a:ext uri="{FF2B5EF4-FFF2-40B4-BE49-F238E27FC236}">
                <a16:creationId xmlns:a16="http://schemas.microsoft.com/office/drawing/2014/main" id="{8435A8D4-3EFA-4B55-64CF-36CF0EE47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68404"/>
            <a:ext cx="4417060" cy="240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The Worst Time To Prepare</a:t>
            </a:r>
            <a:br>
              <a:rPr lang="en-US" dirty="0"/>
            </a:br>
            <a:r>
              <a:rPr lang="en-US" dirty="0"/>
              <a:t>For An Emergency Is…..During One!</a:t>
            </a:r>
          </a:p>
        </p:txBody>
      </p:sp>
      <p:pic>
        <p:nvPicPr>
          <p:cNvPr id="6" name="Content Placeholder 5" descr="empty shelve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3093" t="9630" r="3093" b="14324"/>
          <a:stretch>
            <a:fillRect/>
          </a:stretch>
        </p:blipFill>
        <p:spPr>
          <a:xfrm>
            <a:off x="457200" y="1524000"/>
            <a:ext cx="8288421" cy="5191648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There Is No Downside </a:t>
            </a:r>
            <a:br>
              <a:rPr lang="en-US" dirty="0"/>
            </a:br>
            <a:r>
              <a:rPr lang="en-US" dirty="0"/>
              <a:t>In Being Prepared</a:t>
            </a:r>
          </a:p>
        </p:txBody>
      </p:sp>
      <p:pic>
        <p:nvPicPr>
          <p:cNvPr id="6" name="Content Placeholder 5" descr="survival-pack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9413" y="1774825"/>
            <a:ext cx="8045174" cy="4625975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Recent Disasters Have Shown Us</a:t>
            </a:r>
          </a:p>
        </p:txBody>
      </p:sp>
      <p:pic>
        <p:nvPicPr>
          <p:cNvPr id="4" name="Content Placeholder 3" descr="rescu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8292" t="35849" r="3808" b="28369"/>
          <a:stretch>
            <a:fillRect/>
          </a:stretch>
        </p:blipFill>
        <p:spPr>
          <a:xfrm>
            <a:off x="1143000" y="1600200"/>
            <a:ext cx="6918511" cy="3733800"/>
          </a:xfrm>
        </p:spPr>
      </p:pic>
      <p:sp>
        <p:nvSpPr>
          <p:cNvPr id="5" name="TextBox 4"/>
          <p:cNvSpPr txBox="1"/>
          <p:nvPr/>
        </p:nvSpPr>
        <p:spPr>
          <a:xfrm>
            <a:off x="152400" y="5410200"/>
            <a:ext cx="876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There is no cavalry waiting</a:t>
            </a:r>
          </a:p>
          <a:p>
            <a:pPr algn="ctr"/>
            <a:r>
              <a:rPr lang="en-US" sz="4000" b="1" dirty="0"/>
              <a:t>to swoop down and </a:t>
            </a:r>
            <a:r>
              <a:rPr lang="en-US" sz="4000" b="1"/>
              <a:t>rescue us.</a:t>
            </a:r>
            <a:endParaRPr lang="en-US" sz="40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3 </a:t>
            </a:r>
            <a:r>
              <a:rPr lang="en-US" dirty="0"/>
              <a:t>Tiers Of Food Storage</a:t>
            </a:r>
          </a:p>
        </p:txBody>
      </p:sp>
      <p:pic>
        <p:nvPicPr>
          <p:cNvPr id="6" name="Content Placeholder 5" descr="3 tiers of food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t="3030" b="46910"/>
          <a:stretch/>
        </p:blipFill>
        <p:spPr>
          <a:xfrm>
            <a:off x="838200" y="1825752"/>
            <a:ext cx="7239000" cy="2517648"/>
          </a:xfrm>
        </p:spPr>
      </p:pic>
      <p:pic>
        <p:nvPicPr>
          <p:cNvPr id="4" name="Picture 3" descr="A group of cans of food&#10;&#10;Description automatically generated">
            <a:extLst>
              <a:ext uri="{FF2B5EF4-FFF2-40B4-BE49-F238E27FC236}">
                <a16:creationId xmlns:a16="http://schemas.microsoft.com/office/drawing/2014/main" id="{F30F17C7-26D1-9501-53E4-9849F10CED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66" b="16667"/>
          <a:stretch/>
        </p:blipFill>
        <p:spPr>
          <a:xfrm>
            <a:off x="2057400" y="4343400"/>
            <a:ext cx="5029200" cy="254812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294ED3C-626F-43BF-86FA-20F1A37587C3}"/>
              </a:ext>
            </a:extLst>
          </p:cNvPr>
          <p:cNvSpPr/>
          <p:nvPr/>
        </p:nvSpPr>
        <p:spPr>
          <a:xfrm>
            <a:off x="5715000" y="4114800"/>
            <a:ext cx="2362200" cy="3474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Nutrition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Fresh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15879" r="16068"/>
          <a:stretch>
            <a:fillRect/>
          </a:stretch>
        </p:blipFill>
        <p:spPr bwMode="auto">
          <a:xfrm>
            <a:off x="6629400" y="3048000"/>
            <a:ext cx="2286000" cy="314819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276600" y="60198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/>
              <a:t>Freeze-Dried</a:t>
            </a:r>
            <a:r>
              <a:rPr lang="en-US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29400" y="23622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Canned</a:t>
            </a:r>
            <a:r>
              <a:rPr lang="en-US" dirty="0"/>
              <a:t> </a:t>
            </a:r>
          </a:p>
        </p:txBody>
      </p:sp>
      <p:pic>
        <p:nvPicPr>
          <p:cNvPr id="9" name="Picture 8" descr="Chopping-Veggi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2362200"/>
            <a:ext cx="54864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lide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2095" b="6872"/>
          <a:stretch>
            <a:fillRect/>
          </a:stretch>
        </p:blipFill>
        <p:spPr>
          <a:xfrm>
            <a:off x="609600" y="1600200"/>
            <a:ext cx="8153400" cy="51054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Government Recommendations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7FE74BD-A691-C0A7-4A63-0B0A4072B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1778"/>
            <a:ext cx="9144000" cy="5302045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E4CE9E53-AC4E-98FE-D4B4-0E7CFF3D1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Does Freeze Drying Work?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Into The Trash It Goes</a:t>
            </a:r>
          </a:p>
        </p:txBody>
      </p:sp>
      <p:pic>
        <p:nvPicPr>
          <p:cNvPr id="4" name="Content Placeholder 3" descr="foodwas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524000"/>
            <a:ext cx="8077200" cy="5181599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Minimum Of </a:t>
            </a:r>
            <a:r>
              <a:rPr lang="en-US" dirty="0">
                <a:latin typeface="Arial Black" pitchFamily="34" charset="0"/>
              </a:rPr>
              <a:t>25%</a:t>
            </a:r>
            <a:r>
              <a:rPr lang="en-US" dirty="0"/>
              <a:t> Is Thrown Away</a:t>
            </a:r>
          </a:p>
        </p:txBody>
      </p:sp>
      <p:pic>
        <p:nvPicPr>
          <p:cNvPr id="6" name="Content Placeholder 5" descr="Thrwonway food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061" t="5150" r="4082" b="6375"/>
          <a:stretch>
            <a:fillRect/>
          </a:stretch>
        </p:blipFill>
        <p:spPr>
          <a:xfrm>
            <a:off x="1295400" y="1600200"/>
            <a:ext cx="6934200" cy="51054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Thrwonway food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987" t="65686" r="69226" b="4902"/>
          <a:stretch>
            <a:fillRect/>
          </a:stretch>
        </p:blipFill>
        <p:spPr>
          <a:xfrm>
            <a:off x="1981200" y="1828800"/>
            <a:ext cx="4800600" cy="454793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 Black" pitchFamily="34" charset="0"/>
              </a:rPr>
              <a:t>25%</a:t>
            </a:r>
            <a:r>
              <a:rPr lang="en-US" dirty="0"/>
              <a:t> Is  </a:t>
            </a:r>
            <a:r>
              <a:rPr lang="en-US" dirty="0">
                <a:latin typeface="Arial Black" pitchFamily="34" charset="0"/>
              </a:rPr>
              <a:t>$1500 </a:t>
            </a:r>
            <a:r>
              <a:rPr lang="en-US" dirty="0"/>
              <a:t>A Year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7" name="Picture 2" descr="http://www.faqs.org/photo-dict/photofiles/original/409/778alarm_clo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828800"/>
            <a:ext cx="4475754" cy="4648200"/>
          </a:xfrm>
          <a:prstGeom prst="rect">
            <a:avLst/>
          </a:prstGeom>
          <a:noFill/>
        </p:spPr>
      </p:pic>
      <p:pic>
        <p:nvPicPr>
          <p:cNvPr id="8" name="Picture 4" descr="Contin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209800"/>
            <a:ext cx="3886200" cy="3886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33400" y="228600"/>
            <a:ext cx="82296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100" b="1" dirty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What Do We All Need More Of ?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6F5B244-632F-4CC5-9E18-E242BBFC6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62000"/>
            <a:ext cx="8013192" cy="1219200"/>
          </a:xfrm>
        </p:spPr>
        <p:txBody>
          <a:bodyPr/>
          <a:lstStyle/>
          <a:p>
            <a:r>
              <a:rPr lang="en-US" dirty="0"/>
              <a:t>Delivery Plan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9772CDA-660D-49E0-8CC7-B9DD80E6F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0" y="3403076"/>
            <a:ext cx="2514600" cy="21336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Lowest Prices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Special Sales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Free Shipping on orders over $100</a:t>
            </a:r>
          </a:p>
        </p:txBody>
      </p:sp>
      <p:pic>
        <p:nvPicPr>
          <p:cNvPr id="14" name="Picture 13" descr="A bunch of food on a plate&#10;&#10;Description automatically generated">
            <a:extLst>
              <a:ext uri="{FF2B5EF4-FFF2-40B4-BE49-F238E27FC236}">
                <a16:creationId xmlns:a16="http://schemas.microsoft.com/office/drawing/2014/main" id="{236AE3C9-A98B-457F-9A39-3DC73E71F0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971800"/>
            <a:ext cx="5486400" cy="288036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6F5B244-632F-4CC5-9E18-E242BBFC6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62000"/>
            <a:ext cx="8013192" cy="914400"/>
          </a:xfrm>
        </p:spPr>
        <p:txBody>
          <a:bodyPr/>
          <a:lstStyle/>
          <a:p>
            <a:r>
              <a:rPr lang="en-US" dirty="0"/>
              <a:t>Delivery Plan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9772CDA-660D-49E0-8CC7-B9DD80E6F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2764" y="3878581"/>
            <a:ext cx="1993392" cy="121919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12 months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24 months</a:t>
            </a:r>
          </a:p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36AE3C9-A98B-457F-9A39-3DC73E71F0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2956" y="3048000"/>
            <a:ext cx="4250452" cy="2880360"/>
          </a:xfrm>
          <a:prstGeom prst="rect">
            <a:avLst/>
          </a:prstGeom>
        </p:spPr>
      </p:pic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C8D3595F-AB01-49E3-A159-849FEC2DB6E5}"/>
              </a:ext>
            </a:extLst>
          </p:cNvPr>
          <p:cNvSpPr txBox="1">
            <a:spLocks/>
          </p:cNvSpPr>
          <p:nvPr/>
        </p:nvSpPr>
        <p:spPr>
          <a:xfrm>
            <a:off x="381000" y="1905000"/>
            <a:ext cx="6858000" cy="609600"/>
          </a:xfrm>
          <a:prstGeom prst="rect">
            <a:avLst/>
          </a:prstGeom>
        </p:spPr>
        <p:txBody>
          <a:bodyPr vert="horz" lIns="146304" tIns="0" rIns="45720" bIns="0" rtlCol="0" anchor="t">
            <a:normAutofit/>
          </a:bodyPr>
          <a:lstStyle>
            <a:lvl1pPr marL="0" indent="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None/>
              <a:defRPr kumimoji="0" lang="en-US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None/>
              <a:defRPr kumimoji="0"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3000" dirty="0"/>
              <a:t>Helps You With Your Food Goal.</a:t>
            </a:r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B59B27C8-7538-423D-A460-74EFBD63FBAE}"/>
              </a:ext>
            </a:extLst>
          </p:cNvPr>
          <p:cNvSpPr txBox="1">
            <a:spLocks/>
          </p:cNvSpPr>
          <p:nvPr/>
        </p:nvSpPr>
        <p:spPr>
          <a:xfrm>
            <a:off x="381000" y="3878581"/>
            <a:ext cx="1752600" cy="1142999"/>
          </a:xfrm>
          <a:prstGeom prst="rect">
            <a:avLst/>
          </a:prstGeom>
        </p:spPr>
        <p:txBody>
          <a:bodyPr vert="horz" lIns="146304" tIns="0" rIns="45720" bIns="0" rtlCol="0" anchor="t">
            <a:normAutofit/>
          </a:bodyPr>
          <a:lstStyle>
            <a:lvl1pPr marL="0" indent="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None/>
              <a:defRPr kumimoji="0" lang="en-US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None/>
              <a:defRPr kumimoji="0"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3 months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6 months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6590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6F5B244-632F-4CC5-9E18-E242BBFC6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62000"/>
            <a:ext cx="8013192" cy="914400"/>
          </a:xfrm>
        </p:spPr>
        <p:txBody>
          <a:bodyPr/>
          <a:lstStyle/>
          <a:p>
            <a:r>
              <a:rPr lang="en-US" dirty="0"/>
              <a:t>Delivery Plan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9772CDA-660D-49E0-8CC7-B9DD80E6F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52414" y="5105400"/>
            <a:ext cx="1870364" cy="53340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Number of days</a:t>
            </a:r>
          </a:p>
          <a:p>
            <a:pPr algn="ctr"/>
            <a:endParaRPr lang="en-US" dirty="0"/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C8D3595F-AB01-49E3-A159-849FEC2DB6E5}"/>
              </a:ext>
            </a:extLst>
          </p:cNvPr>
          <p:cNvSpPr txBox="1">
            <a:spLocks/>
          </p:cNvSpPr>
          <p:nvPr/>
        </p:nvSpPr>
        <p:spPr>
          <a:xfrm>
            <a:off x="381000" y="1905000"/>
            <a:ext cx="6858000" cy="609600"/>
          </a:xfrm>
          <a:prstGeom prst="rect">
            <a:avLst/>
          </a:prstGeom>
        </p:spPr>
        <p:txBody>
          <a:bodyPr vert="horz" lIns="146304" tIns="0" rIns="45720" bIns="0" rtlCol="0" anchor="t">
            <a:noAutofit/>
          </a:bodyPr>
          <a:lstStyle>
            <a:lvl1pPr marL="0" indent="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None/>
              <a:defRPr kumimoji="0" lang="en-US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None/>
              <a:defRPr kumimoji="0"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4000" dirty="0"/>
              <a:t>How Much Food Do I Need?</a:t>
            </a:r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B59B27C8-7538-423D-A460-74EFBD63FBAE}"/>
              </a:ext>
            </a:extLst>
          </p:cNvPr>
          <p:cNvSpPr txBox="1">
            <a:spLocks/>
          </p:cNvSpPr>
          <p:nvPr/>
        </p:nvSpPr>
        <p:spPr>
          <a:xfrm>
            <a:off x="2621142" y="3273707"/>
            <a:ext cx="3532909" cy="533400"/>
          </a:xfrm>
          <a:prstGeom prst="rect">
            <a:avLst/>
          </a:prstGeom>
        </p:spPr>
        <p:txBody>
          <a:bodyPr vert="horz" lIns="146304" tIns="0" rIns="45720" bIns="0" rtlCol="0" anchor="t">
            <a:normAutofit fontScale="92500" lnSpcReduction="10000"/>
          </a:bodyPr>
          <a:lstStyle>
            <a:lvl1pPr marL="0" indent="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None/>
              <a:defRPr kumimoji="0" lang="en-US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None/>
              <a:defRPr kumimoji="0"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US" dirty="0"/>
              <a:t>3.5 cups of food </a:t>
            </a:r>
          </a:p>
          <a:p>
            <a:pPr algn="ctr"/>
            <a:r>
              <a:rPr lang="en-US" dirty="0"/>
              <a:t>per person per day</a:t>
            </a:r>
          </a:p>
          <a:p>
            <a:pPr algn="ctr"/>
            <a:endParaRPr lang="en-US" dirty="0"/>
          </a:p>
        </p:txBody>
      </p:sp>
      <p:sp>
        <p:nvSpPr>
          <p:cNvPr id="2" name="Multiplication Sign 1">
            <a:extLst>
              <a:ext uri="{FF2B5EF4-FFF2-40B4-BE49-F238E27FC236}">
                <a16:creationId xmlns:a16="http://schemas.microsoft.com/office/drawing/2014/main" id="{0F6A41DF-1057-4FD4-B966-14979A4C9F6E}"/>
              </a:ext>
            </a:extLst>
          </p:cNvPr>
          <p:cNvSpPr/>
          <p:nvPr/>
        </p:nvSpPr>
        <p:spPr>
          <a:xfrm>
            <a:off x="4006596" y="4021520"/>
            <a:ext cx="762000" cy="869468"/>
          </a:xfrm>
          <a:prstGeom prst="mathMultiply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8735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6F5B244-632F-4CC5-9E18-E242BBFC6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62000"/>
            <a:ext cx="8013192" cy="914400"/>
          </a:xfrm>
        </p:spPr>
        <p:txBody>
          <a:bodyPr/>
          <a:lstStyle/>
          <a:p>
            <a:r>
              <a:rPr lang="en-US" dirty="0"/>
              <a:t>Delivery Plan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073F95-97F8-4734-947F-E37D85AF4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8800"/>
            <a:ext cx="8022336" cy="685800"/>
          </a:xfrm>
        </p:spPr>
        <p:txBody>
          <a:bodyPr/>
          <a:lstStyle/>
          <a:p>
            <a:r>
              <a:rPr lang="en-US" sz="4000" dirty="0"/>
              <a:t>How Much Food Is in Our Cans?</a:t>
            </a:r>
          </a:p>
          <a:p>
            <a:endParaRPr lang="en-US" dirty="0"/>
          </a:p>
        </p:txBody>
      </p:sp>
      <p:pic>
        <p:nvPicPr>
          <p:cNvPr id="10" name="Picture 9" descr="A picture containing table, cup, cake, sitting&#10;&#10;Description automatically generated">
            <a:extLst>
              <a:ext uri="{FF2B5EF4-FFF2-40B4-BE49-F238E27FC236}">
                <a16:creationId xmlns:a16="http://schemas.microsoft.com/office/drawing/2014/main" id="{D123F7A4-B834-4ACE-B51E-EFC5B4B9CE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181" y="3200400"/>
            <a:ext cx="2095238" cy="2095238"/>
          </a:xfrm>
          <a:prstGeom prst="rect">
            <a:avLst/>
          </a:prstGeom>
        </p:spPr>
      </p:pic>
      <p:pic>
        <p:nvPicPr>
          <p:cNvPr id="12" name="Picture 11" descr="A picture containing cup, food, table, sitting&#10;&#10;Description automatically generated">
            <a:extLst>
              <a:ext uri="{FF2B5EF4-FFF2-40B4-BE49-F238E27FC236}">
                <a16:creationId xmlns:a16="http://schemas.microsoft.com/office/drawing/2014/main" id="{6BD812F0-95BE-4B4E-94CD-AAF7B3D8F5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612" y="3372557"/>
            <a:ext cx="1749175" cy="175092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76FE3F6-AA4E-42A8-931A-387246CAD004}"/>
              </a:ext>
            </a:extLst>
          </p:cNvPr>
          <p:cNvSpPr txBox="1"/>
          <p:nvPr/>
        </p:nvSpPr>
        <p:spPr>
          <a:xfrm>
            <a:off x="1772508" y="2726491"/>
            <a:ext cx="152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#10 Can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044820-9D2F-4F59-A63D-4253706E9AB2}"/>
              </a:ext>
            </a:extLst>
          </p:cNvPr>
          <p:cNvSpPr txBox="1"/>
          <p:nvPr/>
        </p:nvSpPr>
        <p:spPr>
          <a:xfrm>
            <a:off x="5638800" y="2726491"/>
            <a:ext cx="24782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Pantry Can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A77567-53FD-4B21-AE4B-174E7F75CCFC}"/>
              </a:ext>
            </a:extLst>
          </p:cNvPr>
          <p:cNvSpPr txBox="1"/>
          <p:nvPr/>
        </p:nvSpPr>
        <p:spPr>
          <a:xfrm>
            <a:off x="1905000" y="54102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11 cups</a:t>
            </a:r>
          </a:p>
          <a:p>
            <a:pPr algn="ctr"/>
            <a:r>
              <a:rPr lang="en-US" dirty="0"/>
              <a:t>average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EA8BB4C-9171-48E2-8E97-2F1DC3106B22}"/>
              </a:ext>
            </a:extLst>
          </p:cNvPr>
          <p:cNvSpPr txBox="1"/>
          <p:nvPr/>
        </p:nvSpPr>
        <p:spPr>
          <a:xfrm>
            <a:off x="6248399" y="5307618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3.5 cups</a:t>
            </a:r>
          </a:p>
          <a:p>
            <a:pPr algn="ctr"/>
            <a:r>
              <a:rPr lang="en-US" dirty="0"/>
              <a:t>average</a:t>
            </a:r>
          </a:p>
        </p:txBody>
      </p:sp>
    </p:spTree>
    <p:extLst>
      <p:ext uri="{BB962C8B-B14F-4D97-AF65-F5344CB8AC3E}">
        <p14:creationId xmlns:p14="http://schemas.microsoft.com/office/powerpoint/2010/main" val="34427186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>
            <a:extLst>
              <a:ext uri="{FF2B5EF4-FFF2-40B4-BE49-F238E27FC236}">
                <a16:creationId xmlns:a16="http://schemas.microsoft.com/office/drawing/2014/main" id="{1B762E07-52E8-4150-A35B-212172532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6" r="8536"/>
          <a:stretch/>
        </p:blipFill>
        <p:spPr bwMode="auto">
          <a:xfrm>
            <a:off x="729564" y="323849"/>
            <a:ext cx="1420814" cy="171500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id="{B964143F-E322-4B93-BFE0-49902553B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0" r="4840"/>
          <a:stretch/>
        </p:blipFill>
        <p:spPr bwMode="auto">
          <a:xfrm>
            <a:off x="2244558" y="323850"/>
            <a:ext cx="1495417" cy="165735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0" name="Picture 5">
            <a:extLst>
              <a:ext uri="{FF2B5EF4-FFF2-40B4-BE49-F238E27FC236}">
                <a16:creationId xmlns:a16="http://schemas.microsoft.com/office/drawing/2014/main" id="{19060B07-E67A-4EBF-A73A-088255FF3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" r="163"/>
          <a:stretch/>
        </p:blipFill>
        <p:spPr bwMode="auto">
          <a:xfrm>
            <a:off x="3631925" y="267312"/>
            <a:ext cx="1734436" cy="17418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1" name="Picture 6">
            <a:extLst>
              <a:ext uri="{FF2B5EF4-FFF2-40B4-BE49-F238E27FC236}">
                <a16:creationId xmlns:a16="http://schemas.microsoft.com/office/drawing/2014/main" id="{ACC8AC5A-81CE-4C64-A84B-A2E824029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3" r="3983"/>
          <a:stretch/>
        </p:blipFill>
        <p:spPr bwMode="auto">
          <a:xfrm>
            <a:off x="5187578" y="247650"/>
            <a:ext cx="1593851" cy="173355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2" name="Picture 7">
            <a:extLst>
              <a:ext uri="{FF2B5EF4-FFF2-40B4-BE49-F238E27FC236}">
                <a16:creationId xmlns:a16="http://schemas.microsoft.com/office/drawing/2014/main" id="{8B4AAAB4-29FA-4776-ABF4-BE97A0065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7" r="4607"/>
          <a:stretch/>
        </p:blipFill>
        <p:spPr bwMode="auto">
          <a:xfrm>
            <a:off x="6725243" y="274248"/>
            <a:ext cx="1593851" cy="1757369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3" name="Picture 22" descr="Soup.jpg">
            <a:extLst>
              <a:ext uri="{FF2B5EF4-FFF2-40B4-BE49-F238E27FC236}">
                <a16:creationId xmlns:a16="http://schemas.microsoft.com/office/drawing/2014/main" id="{5DFDA286-85A9-4B3D-903A-318F28B0962E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2400" y="4191000"/>
            <a:ext cx="2971800" cy="1981200"/>
          </a:xfrm>
          <a:prstGeom prst="rect">
            <a:avLst/>
          </a:prstGeom>
        </p:spPr>
      </p:pic>
      <p:pic>
        <p:nvPicPr>
          <p:cNvPr id="24" name="Picture 23" descr="2010_T_BEEF_STROGANOFF">
            <a:extLst>
              <a:ext uri="{FF2B5EF4-FFF2-40B4-BE49-F238E27FC236}">
                <a16:creationId xmlns:a16="http://schemas.microsoft.com/office/drawing/2014/main" id="{5DB02010-FEEE-41AA-9707-0B4377A1A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0400" y="4191000"/>
            <a:ext cx="3124200" cy="200416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5" name="Picture 12" descr="blueberrytartmascarponeicecream2">
            <a:extLst>
              <a:ext uri="{FF2B5EF4-FFF2-40B4-BE49-F238E27FC236}">
                <a16:creationId xmlns:a16="http://schemas.microsoft.com/office/drawing/2014/main" id="{7C68B40C-5039-455F-9501-33C23BDCE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 l="6593"/>
          <a:stretch>
            <a:fillRect/>
          </a:stretch>
        </p:blipFill>
        <p:spPr bwMode="auto">
          <a:xfrm>
            <a:off x="6400800" y="4191000"/>
            <a:ext cx="2514600" cy="201843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7" name="Round Same Side Corner Rectangle 11">
            <a:extLst>
              <a:ext uri="{FF2B5EF4-FFF2-40B4-BE49-F238E27FC236}">
                <a16:creationId xmlns:a16="http://schemas.microsoft.com/office/drawing/2014/main" id="{7649A636-A652-4629-9F57-92F745A1E78A}"/>
              </a:ext>
            </a:extLst>
          </p:cNvPr>
          <p:cNvSpPr/>
          <p:nvPr/>
        </p:nvSpPr>
        <p:spPr bwMode="auto">
          <a:xfrm>
            <a:off x="830371" y="2209800"/>
            <a:ext cx="1219200" cy="1371600"/>
          </a:xfrm>
          <a:prstGeom prst="round2SameRect">
            <a:avLst/>
          </a:prstGeom>
          <a:gradFill flip="none" rotWithShape="1">
            <a:gsLst>
              <a:gs pos="0">
                <a:srgbClr val="8FC33B">
                  <a:shade val="30000"/>
                  <a:satMod val="115000"/>
                </a:srgbClr>
              </a:gs>
              <a:gs pos="50000">
                <a:srgbClr val="8FC33B">
                  <a:shade val="67500"/>
                  <a:satMod val="115000"/>
                </a:srgbClr>
              </a:gs>
              <a:gs pos="100000">
                <a:srgbClr val="8FC33B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" pitchFamily="34" charset="0"/>
              </a:rPr>
              <a:t>Veggies</a:t>
            </a:r>
          </a:p>
        </p:txBody>
      </p:sp>
      <p:sp>
        <p:nvSpPr>
          <p:cNvPr id="28" name="Round Same Side Corner Rectangle 12">
            <a:extLst>
              <a:ext uri="{FF2B5EF4-FFF2-40B4-BE49-F238E27FC236}">
                <a16:creationId xmlns:a16="http://schemas.microsoft.com/office/drawing/2014/main" id="{FF6B221B-730F-4CEA-BB66-9DB27E6200BC}"/>
              </a:ext>
            </a:extLst>
          </p:cNvPr>
          <p:cNvSpPr/>
          <p:nvPr/>
        </p:nvSpPr>
        <p:spPr bwMode="auto">
          <a:xfrm>
            <a:off x="2382666" y="2209800"/>
            <a:ext cx="1219200" cy="1371600"/>
          </a:xfrm>
          <a:prstGeom prst="round2SameRect">
            <a:avLst/>
          </a:prstGeom>
          <a:gradFill flip="none" rotWithShape="1">
            <a:gsLst>
              <a:gs pos="0">
                <a:srgbClr val="DA515B">
                  <a:shade val="30000"/>
                  <a:satMod val="115000"/>
                </a:srgbClr>
              </a:gs>
              <a:gs pos="50000">
                <a:srgbClr val="DA515B">
                  <a:shade val="67500"/>
                  <a:satMod val="115000"/>
                </a:srgbClr>
              </a:gs>
              <a:gs pos="100000">
                <a:srgbClr val="DA515B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DA515B"/>
            </a:solidFill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" pitchFamily="34" charset="0"/>
              </a:rPr>
              <a:t>Fruits</a:t>
            </a:r>
          </a:p>
        </p:txBody>
      </p:sp>
      <p:sp>
        <p:nvSpPr>
          <p:cNvPr id="29" name="Round Same Side Corner Rectangle 13">
            <a:extLst>
              <a:ext uri="{FF2B5EF4-FFF2-40B4-BE49-F238E27FC236}">
                <a16:creationId xmlns:a16="http://schemas.microsoft.com/office/drawing/2014/main" id="{D1801C36-753F-485A-B451-4E75C6AA9906}"/>
              </a:ext>
            </a:extLst>
          </p:cNvPr>
          <p:cNvSpPr/>
          <p:nvPr/>
        </p:nvSpPr>
        <p:spPr bwMode="auto">
          <a:xfrm>
            <a:off x="3889543" y="2209800"/>
            <a:ext cx="1219200" cy="1371600"/>
          </a:xfrm>
          <a:prstGeom prst="round2SameRect">
            <a:avLst/>
          </a:prstGeom>
          <a:gradFill flip="none" rotWithShape="1">
            <a:gsLst>
              <a:gs pos="0">
                <a:srgbClr val="6AA9C8">
                  <a:shade val="30000"/>
                  <a:satMod val="115000"/>
                </a:srgbClr>
              </a:gs>
              <a:gs pos="50000">
                <a:srgbClr val="6AA9C8">
                  <a:shade val="67500"/>
                  <a:satMod val="115000"/>
                </a:srgbClr>
              </a:gs>
              <a:gs pos="100000">
                <a:srgbClr val="6AA9C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6AA9C8"/>
            </a:solidFill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" pitchFamily="34" charset="0"/>
              </a:rPr>
              <a:t>Dairy</a:t>
            </a:r>
          </a:p>
        </p:txBody>
      </p:sp>
      <p:sp>
        <p:nvSpPr>
          <p:cNvPr id="30" name="Round Same Side Corner Rectangle 14">
            <a:extLst>
              <a:ext uri="{FF2B5EF4-FFF2-40B4-BE49-F238E27FC236}">
                <a16:creationId xmlns:a16="http://schemas.microsoft.com/office/drawing/2014/main" id="{94D4FDAD-90EC-4F97-B677-CDC18F6DA03F}"/>
              </a:ext>
            </a:extLst>
          </p:cNvPr>
          <p:cNvSpPr/>
          <p:nvPr/>
        </p:nvSpPr>
        <p:spPr bwMode="auto">
          <a:xfrm>
            <a:off x="5374903" y="2209800"/>
            <a:ext cx="1219200" cy="1371600"/>
          </a:xfrm>
          <a:prstGeom prst="round2SameRect">
            <a:avLst/>
          </a:prstGeom>
          <a:gradFill flip="none" rotWithShape="1">
            <a:gsLst>
              <a:gs pos="0">
                <a:srgbClr val="A45783">
                  <a:shade val="30000"/>
                  <a:satMod val="115000"/>
                </a:srgbClr>
              </a:gs>
              <a:gs pos="50000">
                <a:srgbClr val="A45783">
                  <a:shade val="67500"/>
                  <a:satMod val="115000"/>
                </a:srgbClr>
              </a:gs>
              <a:gs pos="100000">
                <a:srgbClr val="A45783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A45783"/>
            </a:solidFill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" pitchFamily="34" charset="0"/>
              </a:rPr>
              <a:t>Meat &amp; Beans</a:t>
            </a:r>
          </a:p>
        </p:txBody>
      </p:sp>
      <p:sp>
        <p:nvSpPr>
          <p:cNvPr id="31" name="Round Same Side Corner Rectangle 15">
            <a:extLst>
              <a:ext uri="{FF2B5EF4-FFF2-40B4-BE49-F238E27FC236}">
                <a16:creationId xmlns:a16="http://schemas.microsoft.com/office/drawing/2014/main" id="{EF6EEFD9-1A0B-4990-959C-83B49CBE8F34}"/>
              </a:ext>
            </a:extLst>
          </p:cNvPr>
          <p:cNvSpPr/>
          <p:nvPr/>
        </p:nvSpPr>
        <p:spPr bwMode="auto">
          <a:xfrm>
            <a:off x="6912568" y="2209800"/>
            <a:ext cx="1219200" cy="1371600"/>
          </a:xfrm>
          <a:prstGeom prst="round2SameRect">
            <a:avLst/>
          </a:prstGeom>
          <a:gradFill flip="none" rotWithShape="1">
            <a:gsLst>
              <a:gs pos="0">
                <a:srgbClr val="FFCB29">
                  <a:shade val="30000"/>
                  <a:satMod val="115000"/>
                </a:srgbClr>
              </a:gs>
              <a:gs pos="50000">
                <a:srgbClr val="FFCB29">
                  <a:shade val="67500"/>
                  <a:satMod val="115000"/>
                </a:srgbClr>
              </a:gs>
              <a:gs pos="100000">
                <a:srgbClr val="FFCB2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FFCB29"/>
            </a:solidFill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" pitchFamily="34" charset="0"/>
              </a:rPr>
              <a:t>Basics</a:t>
            </a:r>
          </a:p>
        </p:txBody>
      </p:sp>
    </p:spTree>
    <p:extLst>
      <p:ext uri="{BB962C8B-B14F-4D97-AF65-F5344CB8AC3E}">
        <p14:creationId xmlns:p14="http://schemas.microsoft.com/office/powerpoint/2010/main" val="47563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When We Think About Threats</a:t>
            </a:r>
          </a:p>
        </p:txBody>
      </p:sp>
      <p:pic>
        <p:nvPicPr>
          <p:cNvPr id="4" name="Content Placeholder 3" descr="Disat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0479" t="12128" r="10384" b="12989"/>
          <a:stretch>
            <a:fillRect/>
          </a:stretch>
        </p:blipFill>
        <p:spPr>
          <a:xfrm>
            <a:off x="762000" y="1752600"/>
            <a:ext cx="7612926" cy="4495800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6F5B244-632F-4CC5-9E18-E242BBFC6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363" y="304800"/>
            <a:ext cx="8013192" cy="914400"/>
          </a:xfrm>
        </p:spPr>
        <p:txBody>
          <a:bodyPr/>
          <a:lstStyle/>
          <a:p>
            <a:r>
              <a:rPr lang="en-US" dirty="0"/>
              <a:t>Delivery Plan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073F95-97F8-4734-947F-E37D85AF4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8800"/>
            <a:ext cx="8022336" cy="685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B653C49C-44E8-4C03-8F46-F80CB36CBF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" y="1837442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1726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6F5B244-632F-4CC5-9E18-E242BBFC6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62000"/>
            <a:ext cx="8013192" cy="914400"/>
          </a:xfrm>
        </p:spPr>
        <p:txBody>
          <a:bodyPr/>
          <a:lstStyle/>
          <a:p>
            <a:r>
              <a:rPr lang="en-US" dirty="0"/>
              <a:t>Delivery Plan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073F95-97F8-4734-947F-E37D85AF4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8800"/>
            <a:ext cx="8022336" cy="685800"/>
          </a:xfrm>
        </p:spPr>
        <p:txBody>
          <a:bodyPr>
            <a:normAutofit/>
          </a:bodyPr>
          <a:lstStyle/>
          <a:p>
            <a:r>
              <a:rPr lang="en-US" sz="4000" dirty="0"/>
              <a:t>What’s Next?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044820-9D2F-4F59-A63D-4253706E9AB2}"/>
              </a:ext>
            </a:extLst>
          </p:cNvPr>
          <p:cNvSpPr txBox="1"/>
          <p:nvPr/>
        </p:nvSpPr>
        <p:spPr>
          <a:xfrm>
            <a:off x="914400" y="3505200"/>
            <a:ext cx="74797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000" dirty="0"/>
              <a:t>Choose Your Start Date.</a:t>
            </a:r>
          </a:p>
          <a:p>
            <a:pPr marL="514350" indent="-514350">
              <a:buFont typeface="+mj-lt"/>
              <a:buAutoNum type="arabicPeriod"/>
            </a:pPr>
            <a:endParaRPr lang="en-US" sz="3000" dirty="0"/>
          </a:p>
          <a:p>
            <a:pPr marL="514350" indent="-514350">
              <a:buFont typeface="+mj-lt"/>
              <a:buAutoNum type="arabicPeriod"/>
            </a:pPr>
            <a:r>
              <a:rPr lang="en-US" sz="3000" dirty="0"/>
              <a:t>Pick Your Items.</a:t>
            </a:r>
          </a:p>
          <a:p>
            <a:pPr marL="514350" indent="-514350">
              <a:buFont typeface="+mj-lt"/>
              <a:buAutoNum type="arabicPeriod"/>
            </a:pPr>
            <a:endParaRPr lang="en-US" sz="3000" dirty="0"/>
          </a:p>
          <a:p>
            <a:pPr marL="514350" indent="-514350">
              <a:buFont typeface="+mj-lt"/>
              <a:buAutoNum type="arabicPeriod"/>
            </a:pPr>
            <a:r>
              <a:rPr lang="en-US" sz="3000" dirty="0"/>
              <a:t>Schedule a Party and Share with Others.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299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Our Bodies React</a:t>
            </a:r>
          </a:p>
        </p:txBody>
      </p:sp>
      <p:pic>
        <p:nvPicPr>
          <p:cNvPr id="4" name="Content Placeholder 3" descr="worr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4125" y="1524001"/>
            <a:ext cx="6670675" cy="515461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We Tend To Ignore Or Avoid It</a:t>
            </a:r>
          </a:p>
        </p:txBody>
      </p:sp>
      <p:pic>
        <p:nvPicPr>
          <p:cNvPr id="4" name="Content Placeholder 3" descr="shut dow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4461"/>
          <a:stretch>
            <a:fillRect/>
          </a:stretch>
        </p:blipFill>
        <p:spPr>
          <a:xfrm>
            <a:off x="1143000" y="1639604"/>
            <a:ext cx="6858000" cy="506294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Hazards In Your Area</a:t>
            </a:r>
            <a:br>
              <a:rPr lang="en-US" dirty="0"/>
            </a:br>
            <a:r>
              <a:rPr lang="en-US" dirty="0"/>
              <a:t>High Winds</a:t>
            </a:r>
          </a:p>
        </p:txBody>
      </p:sp>
      <p:pic>
        <p:nvPicPr>
          <p:cNvPr id="6" name="Content Placeholder 5" descr="Slide5_high wind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051" t="5513" r="6061" b="4290"/>
          <a:stretch>
            <a:fillRect/>
          </a:stretch>
        </p:blipFill>
        <p:spPr>
          <a:xfrm>
            <a:off x="1219200" y="1524000"/>
            <a:ext cx="6705600" cy="52578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Flooding</a:t>
            </a:r>
          </a:p>
        </p:txBody>
      </p:sp>
      <p:pic>
        <p:nvPicPr>
          <p:cNvPr id="6" name="Content Placeholder 5" descr="Flood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1814" t="4461" r="11814" b="4942"/>
          <a:stretch>
            <a:fillRect/>
          </a:stretch>
        </p:blipFill>
        <p:spPr>
          <a:xfrm>
            <a:off x="1676400" y="1600200"/>
            <a:ext cx="5562600" cy="509905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E73FE9-B81F-0294-5FE8-541D33A135D9}"/>
              </a:ext>
            </a:extLst>
          </p:cNvPr>
          <p:cNvSpPr txBox="1"/>
          <p:nvPr/>
        </p:nvSpPr>
        <p:spPr>
          <a:xfrm>
            <a:off x="4114800" y="4410097"/>
            <a:ext cx="914400" cy="54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I-5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Terrorism &amp; Civil Unrest</a:t>
            </a:r>
          </a:p>
        </p:txBody>
      </p:sp>
      <p:pic>
        <p:nvPicPr>
          <p:cNvPr id="6" name="Content Placeholder 5" descr="civil unres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854" t="8897" r="6796" b="6922"/>
          <a:stretch>
            <a:fillRect/>
          </a:stretch>
        </p:blipFill>
        <p:spPr>
          <a:xfrm>
            <a:off x="1066800" y="1600200"/>
            <a:ext cx="6934200" cy="51054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no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3725"/>
          <a:stretch>
            <a:fillRect/>
          </a:stretch>
        </p:blipFill>
        <p:spPr>
          <a:xfrm>
            <a:off x="457200" y="1524000"/>
            <a:ext cx="8001000" cy="5334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Snow And Ice - Road Closures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2319</TotalTime>
  <Words>262</Words>
  <Application>Microsoft Office PowerPoint</Application>
  <PresentationFormat>On-screen Show (4:3)</PresentationFormat>
  <Paragraphs>76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Arial</vt:lpstr>
      <vt:lpstr>Arial Black</vt:lpstr>
      <vt:lpstr>Calibri</vt:lpstr>
      <vt:lpstr>Corbel</vt:lpstr>
      <vt:lpstr>Segoe</vt:lpstr>
      <vt:lpstr>Times New Roman</vt:lpstr>
      <vt:lpstr>Wingdings</vt:lpstr>
      <vt:lpstr>Wingdings 2</vt:lpstr>
      <vt:lpstr>Wingdings 3</vt:lpstr>
      <vt:lpstr>Module</vt:lpstr>
      <vt:lpstr>Emergency Preparedness</vt:lpstr>
      <vt:lpstr>Government Recommendations</vt:lpstr>
      <vt:lpstr>When We Think About Threats</vt:lpstr>
      <vt:lpstr>Our Bodies React</vt:lpstr>
      <vt:lpstr>We Tend To Ignore Or Avoid It</vt:lpstr>
      <vt:lpstr>Hazards In Your Area High Winds</vt:lpstr>
      <vt:lpstr>Flooding</vt:lpstr>
      <vt:lpstr>Terrorism &amp; Civil Unrest</vt:lpstr>
      <vt:lpstr>Snow And Ice - Road Closures</vt:lpstr>
      <vt:lpstr>Dept Of Natural Resources</vt:lpstr>
      <vt:lpstr>Earthquakes </vt:lpstr>
      <vt:lpstr>Hazards Are Real</vt:lpstr>
      <vt:lpstr>Eating Beans For 7 Days Is Not A Balanced Diet</vt:lpstr>
      <vt:lpstr>Balanced Foods Fruits, Vegetables, Meats &amp; Dairy</vt:lpstr>
      <vt:lpstr>The Worst Time To Prepare For An Emergency Is…..During One!</vt:lpstr>
      <vt:lpstr>There Is No Downside  In Being Prepared</vt:lpstr>
      <vt:lpstr>Recent Disasters Have Shown Us</vt:lpstr>
      <vt:lpstr>3 Tiers Of Food Storage</vt:lpstr>
      <vt:lpstr>Nutrition</vt:lpstr>
      <vt:lpstr>How Does Freeze Drying Work?</vt:lpstr>
      <vt:lpstr>Into The Trash It Goes</vt:lpstr>
      <vt:lpstr>Minimum Of 25% Is Thrown Away</vt:lpstr>
      <vt:lpstr>25% Is  $1500 A Year</vt:lpstr>
      <vt:lpstr>PowerPoint Presentation</vt:lpstr>
      <vt:lpstr>Delivery Plan</vt:lpstr>
      <vt:lpstr>Delivery Plan</vt:lpstr>
      <vt:lpstr>Delivery Plan</vt:lpstr>
      <vt:lpstr>Delivery Plan</vt:lpstr>
      <vt:lpstr>PowerPoint Presentation</vt:lpstr>
      <vt:lpstr>Delivery Plan</vt:lpstr>
      <vt:lpstr>Delivery Plan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Monty</dc:creator>
  <cp:lastModifiedBy>Debbie Abbott</cp:lastModifiedBy>
  <cp:revision>207</cp:revision>
  <cp:lastPrinted>2024-02-05T18:52:19Z</cp:lastPrinted>
  <dcterms:created xsi:type="dcterms:W3CDTF">2011-11-16T17:20:04Z</dcterms:created>
  <dcterms:modified xsi:type="dcterms:W3CDTF">2024-02-05T22:01:49Z</dcterms:modified>
</cp:coreProperties>
</file>